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8" r:id="rId15"/>
    <p:sldId id="279" r:id="rId16"/>
    <p:sldId id="273" r:id="rId17"/>
    <p:sldId id="274" r:id="rId18"/>
    <p:sldId id="269" r:id="rId19"/>
    <p:sldId id="270" r:id="rId20"/>
    <p:sldId id="271" r:id="rId21"/>
    <p:sldId id="280" r:id="rId22"/>
    <p:sldId id="272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27"/>
  </p:normalViewPr>
  <p:slideViewPr>
    <p:cSldViewPr snapToGrid="0" snapToObjects="1">
      <p:cViewPr varScale="1">
        <p:scale>
          <a:sx n="74" d="100"/>
          <a:sy n="74" d="100"/>
        </p:scale>
        <p:origin x="17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6F745-46F0-254C-862A-65D38944EC5E}" type="datetimeFigureOut">
              <a:rPr lang="en-US" smtClean="0"/>
              <a:t>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73566-276D-324B-B748-BB5B81DD4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mailto:sandipc@cse.iitkgp.ac.in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144"/>
            <a:ext cx="12192000" cy="12286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4559653"/>
            <a:ext cx="974535" cy="10906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Narrow" panose="020B0606020202030204" pitchFamily="34" charset="0"/>
              </a:rPr>
              <a:t>INDIAN INSTITUTE OF TECHNOLOGY </a:t>
            </a:r>
          </a:p>
          <a:p>
            <a:r>
              <a:rPr lang="en-US" b="1" dirty="0" smtClean="0">
                <a:latin typeface="Arial Narrow" panose="020B0606020202030204" pitchFamily="34" charset="0"/>
              </a:rPr>
              <a:t>KHARAGPUR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137152" y="1282388"/>
            <a:ext cx="78009" cy="543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713463" y="5282767"/>
            <a:ext cx="3272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800080"/>
                </a:solidFill>
                <a:latin typeface="Arial Narrow" panose="020B0606020202030204" pitchFamily="34" charset="0"/>
              </a:rPr>
              <a:t>Sandip</a:t>
            </a:r>
            <a:r>
              <a:rPr lang="en-US" sz="2400" b="1" dirty="0" smtClean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 smtClean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sandipc@cse.iitkgp.ac.in</a:t>
            </a:r>
            <a:r>
              <a:rPr lang="en-US" sz="2400" b="1" dirty="0" smtClean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 smtClean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0410" y="3646351"/>
            <a:ext cx="405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smtClean="0">
                <a:solidFill>
                  <a:srgbClr val="FF0000"/>
                </a:solidFill>
              </a:rPr>
              <a:t>Department </a:t>
            </a:r>
            <a:r>
              <a:rPr lang="en-IN" sz="2000" b="1" dirty="0" smtClean="0">
                <a:solidFill>
                  <a:srgbClr val="FF0000"/>
                </a:solidFill>
              </a:rPr>
              <a:t>of Computer Science and Engineering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9143"/>
            <a:ext cx="12192000" cy="122864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917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419" y="1037063"/>
            <a:ext cx="11753385" cy="535258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4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5554" y="1092820"/>
            <a:ext cx="2628900" cy="516220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68" y="1092819"/>
            <a:ext cx="8742556" cy="5084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7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9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350" y="1092820"/>
            <a:ext cx="12192000" cy="27886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1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68" y="1037062"/>
            <a:ext cx="5852532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37062"/>
            <a:ext cx="5770756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23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 smtClean="0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4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 smtClean="0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Arial Rounded MT Bold" charset="0"/>
          <a:ea typeface="Arial Rounded MT Bold" charset="0"/>
          <a:cs typeface="Arial Rounded MT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pc@cse.iitkgp.ernet.in" TargetMode="External"/><Relationship Id="rId4" Type="http://schemas.openxmlformats.org/officeDocument/2006/relationships/hyperlink" Target="mailto:satadal.sengupta@iitkgp.ac.in" TargetMode="External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e.iitkgp.ac.in/~sandipc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hyperlink" Target="http://www.redbooks.ibm.com/abstracts/gg243376.html" TargetMode="External"/><Relationship Id="rId5" Type="http://schemas.openxmlformats.org/officeDocument/2006/relationships/hyperlink" Target="http://www.tcpipguide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e.iitkgp.ac.in/~sandipc/Courses/CS_31006_Spring_2018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s://www.internetsociety.org/internet/history-inter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9hIQjrMHTv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498"/>
            <a:ext cx="12192000" cy="637988"/>
          </a:xfrm>
        </p:spPr>
        <p:txBody>
          <a:bodyPr>
            <a:normAutofit/>
          </a:bodyPr>
          <a:lstStyle/>
          <a:p>
            <a:r>
              <a:rPr lang="en-US" smtClean="0"/>
              <a:t>CS 31006: Computer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1374322"/>
            <a:ext cx="6716486" cy="36885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998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 is Network Architecture? 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60321" y="1168346"/>
            <a:ext cx="3432117" cy="1799141"/>
            <a:chOff x="760321" y="1168346"/>
            <a:chExt cx="5574590" cy="34118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321" y="1168346"/>
              <a:ext cx="1750237" cy="104379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4674" y="1168346"/>
              <a:ext cx="1750237" cy="1043796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1017917" y="2070339"/>
              <a:ext cx="0" cy="53483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00664" y="2587924"/>
              <a:ext cx="3916393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917057" y="2053087"/>
              <a:ext cx="0" cy="53483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7131" y="3536416"/>
              <a:ext cx="1750237" cy="1043796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H="1">
              <a:off x="2510558" y="2605176"/>
              <a:ext cx="14377" cy="106967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3468" y="2195508"/>
              <a:ext cx="1839450" cy="78483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908293" y="4270980"/>
            <a:ext cx="3432117" cy="1799141"/>
            <a:chOff x="760321" y="1168346"/>
            <a:chExt cx="5574590" cy="341186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321" y="1168346"/>
              <a:ext cx="1750237" cy="104379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4674" y="1168346"/>
              <a:ext cx="1750237" cy="1043796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>
              <a:off x="1017917" y="2070339"/>
              <a:ext cx="0" cy="53483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000664" y="2587924"/>
              <a:ext cx="3916393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917057" y="2053087"/>
              <a:ext cx="0" cy="53483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7131" y="3536416"/>
              <a:ext cx="1750237" cy="1043796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 flipH="1">
              <a:off x="2510558" y="2605176"/>
              <a:ext cx="14377" cy="106967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3468" y="2195508"/>
              <a:ext cx="1839450" cy="784832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4379941" y="2424235"/>
            <a:ext cx="3432117" cy="1799141"/>
            <a:chOff x="760321" y="1168346"/>
            <a:chExt cx="5574590" cy="341186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321" y="1168346"/>
              <a:ext cx="1750237" cy="104379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4674" y="1168346"/>
              <a:ext cx="1750237" cy="1043796"/>
            </a:xfrm>
            <a:prstGeom prst="rect">
              <a:avLst/>
            </a:prstGeom>
          </p:spPr>
        </p:pic>
        <p:cxnSp>
          <p:nvCxnSpPr>
            <p:cNvPr id="27" name="Straight Connector 26"/>
            <p:cNvCxnSpPr/>
            <p:nvPr/>
          </p:nvCxnSpPr>
          <p:spPr>
            <a:xfrm>
              <a:off x="1017917" y="2070339"/>
              <a:ext cx="0" cy="53483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000664" y="2587924"/>
              <a:ext cx="3916393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917057" y="2053087"/>
              <a:ext cx="0" cy="53483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7131" y="3536416"/>
              <a:ext cx="1750237" cy="1043796"/>
            </a:xfrm>
            <a:prstGeom prst="rect">
              <a:avLst/>
            </a:prstGeom>
          </p:spPr>
        </p:pic>
        <p:cxnSp>
          <p:nvCxnSpPr>
            <p:cNvPr id="31" name="Straight Connector 30"/>
            <p:cNvCxnSpPr/>
            <p:nvPr/>
          </p:nvCxnSpPr>
          <p:spPr>
            <a:xfrm flipH="1">
              <a:off x="2510558" y="2605176"/>
              <a:ext cx="14377" cy="106967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3468" y="2195508"/>
              <a:ext cx="1839450" cy="784832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3240" y="1723606"/>
            <a:ext cx="800477" cy="800477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2239120" y="2208043"/>
            <a:ext cx="3244120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239120" y="1926013"/>
            <a:ext cx="31749" cy="30006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723924" y="2425677"/>
            <a:ext cx="9595" cy="61521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048" y="4685278"/>
            <a:ext cx="800477" cy="800477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2239120" y="5310677"/>
            <a:ext cx="230592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72789" y="3304723"/>
            <a:ext cx="9595" cy="145721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36243" y="5028644"/>
            <a:ext cx="31749" cy="30006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403" y="3199133"/>
            <a:ext cx="800477" cy="800477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H="1">
            <a:off x="1571480" y="1959358"/>
            <a:ext cx="7847" cy="134536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113899" y="3620156"/>
            <a:ext cx="14916" cy="129716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591909" y="4520243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mtClean="0"/>
              <a:t>Physical</a:t>
            </a:r>
            <a:endParaRPr lang="en-US" sz="4000" b="1"/>
          </a:p>
        </p:txBody>
      </p:sp>
      <p:sp>
        <p:nvSpPr>
          <p:cNvPr id="44" name="TextBox 43"/>
          <p:cNvSpPr txBox="1"/>
          <p:nvPr/>
        </p:nvSpPr>
        <p:spPr>
          <a:xfrm>
            <a:off x="3801624" y="5777441"/>
            <a:ext cx="7159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Requirement: Find out a suitable path to forward data</a:t>
            </a:r>
            <a:endParaRPr lang="en-US" sz="2800" b="1" dirty="0"/>
          </a:p>
        </p:txBody>
      </p:sp>
      <p:sp>
        <p:nvSpPr>
          <p:cNvPr id="48" name="Rectangle 47"/>
          <p:cNvSpPr/>
          <p:nvPr/>
        </p:nvSpPr>
        <p:spPr>
          <a:xfrm>
            <a:off x="8591909" y="3657601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Data Link</a:t>
            </a:r>
            <a:endParaRPr lang="en-US" sz="4000" b="1" dirty="0"/>
          </a:p>
        </p:txBody>
      </p:sp>
      <p:sp>
        <p:nvSpPr>
          <p:cNvPr id="50" name="Rectangle 49"/>
          <p:cNvSpPr/>
          <p:nvPr/>
        </p:nvSpPr>
        <p:spPr>
          <a:xfrm>
            <a:off x="8591909" y="2779113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Network</a:t>
            </a:r>
            <a:endParaRPr lang="en-US" sz="4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624253" y="1133984"/>
            <a:ext cx="3651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L3 Switch or Routers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6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0" grpId="0" animBg="1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Network Architecture?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3" y="1046565"/>
            <a:ext cx="5448666" cy="4319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1457" y="3709530"/>
            <a:ext cx="6360543" cy="314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7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Network Architecture?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3" y="1046565"/>
            <a:ext cx="5448666" cy="43190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91909" y="4520243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mtClean="0"/>
              <a:t>Physical</a:t>
            </a:r>
            <a:endParaRPr lang="en-US" sz="4000" b="1"/>
          </a:p>
        </p:txBody>
      </p:sp>
      <p:sp>
        <p:nvSpPr>
          <p:cNvPr id="7" name="TextBox 6"/>
          <p:cNvSpPr txBox="1"/>
          <p:nvPr/>
        </p:nvSpPr>
        <p:spPr>
          <a:xfrm>
            <a:off x="3801624" y="5777441"/>
            <a:ext cx="7159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Requirement: End to end traffic control in the network</a:t>
            </a:r>
            <a:endParaRPr 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8591909" y="3657601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Data Link</a:t>
            </a:r>
            <a:endParaRPr lang="en-US" sz="4000" b="1" dirty="0"/>
          </a:p>
        </p:txBody>
      </p:sp>
      <p:sp>
        <p:nvSpPr>
          <p:cNvPr id="9" name="Rectangle 8"/>
          <p:cNvSpPr/>
          <p:nvPr/>
        </p:nvSpPr>
        <p:spPr>
          <a:xfrm>
            <a:off x="8591909" y="2779113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Network</a:t>
            </a:r>
            <a:endParaRPr lang="en-US" sz="4000" b="1" dirty="0"/>
          </a:p>
        </p:txBody>
      </p:sp>
      <p:sp>
        <p:nvSpPr>
          <p:cNvPr id="10" name="Rectangle 9"/>
          <p:cNvSpPr/>
          <p:nvPr/>
        </p:nvSpPr>
        <p:spPr>
          <a:xfrm>
            <a:off x="8591909" y="1916471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mtClean="0"/>
              <a:t>Transport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7704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Network Architecture?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78519" y="1138686"/>
            <a:ext cx="6377557" cy="5305246"/>
            <a:chOff x="3284028" y="1552754"/>
            <a:chExt cx="6377557" cy="530524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5920" y="5244972"/>
              <a:ext cx="5756874" cy="16130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Rounded Rectangle 12"/>
            <p:cNvSpPr/>
            <p:nvPr/>
          </p:nvSpPr>
          <p:spPr>
            <a:xfrm>
              <a:off x="3284028" y="3623095"/>
              <a:ext cx="6377557" cy="179429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b="1" dirty="0" smtClean="0"/>
                <a:t>Network Protocol Stack</a:t>
              </a:r>
              <a:endParaRPr lang="en-US" sz="4400" b="1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50898" y="1552754"/>
              <a:ext cx="4968815" cy="2070341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8609162" y="1739683"/>
            <a:ext cx="3019246" cy="4329056"/>
            <a:chOff x="8609162" y="1739683"/>
            <a:chExt cx="3019246" cy="4329056"/>
          </a:xfrm>
        </p:grpSpPr>
        <p:sp>
          <p:nvSpPr>
            <p:cNvPr id="6" name="Rectangle 5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smtClean="0"/>
                <a:t>Physical</a:t>
              </a:r>
              <a:endParaRPr lang="en-US" sz="4000" b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Data Link</a:t>
              </a:r>
              <a:endParaRPr lang="en-US" sz="40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Network</a:t>
              </a:r>
              <a:endParaRPr lang="en-US" sz="4000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smtClean="0"/>
                <a:t>Transport</a:t>
              </a:r>
              <a:endParaRPr lang="en-US" sz="4000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Application</a:t>
              </a:r>
              <a:endParaRPr lang="en-US" sz="4000" b="1" dirty="0"/>
            </a:p>
          </p:txBody>
        </p:sp>
      </p:grpSp>
      <p:cxnSp>
        <p:nvCxnSpPr>
          <p:cNvPr id="16" name="Straight Connector 15"/>
          <p:cNvCxnSpPr/>
          <p:nvPr/>
        </p:nvCxnSpPr>
        <p:spPr>
          <a:xfrm flipV="1">
            <a:off x="6297285" y="1739683"/>
            <a:ext cx="2311877" cy="146934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297285" y="5003321"/>
            <a:ext cx="2311877" cy="10654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5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Transfer between Two Remote Machines</a:t>
            </a:r>
            <a:endParaRPr lang="en-US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2295822" y="1013070"/>
            <a:ext cx="8538955" cy="5724160"/>
            <a:chOff x="760321" y="1168346"/>
            <a:chExt cx="7051737" cy="4901775"/>
          </a:xfrm>
        </p:grpSpPr>
        <p:grpSp>
          <p:nvGrpSpPr>
            <p:cNvPr id="131" name="Group 130"/>
            <p:cNvGrpSpPr/>
            <p:nvPr/>
          </p:nvGrpSpPr>
          <p:grpSpPr>
            <a:xfrm>
              <a:off x="760321" y="1168346"/>
              <a:ext cx="3432117" cy="1799141"/>
              <a:chOff x="760321" y="1168346"/>
              <a:chExt cx="5574590" cy="3411866"/>
            </a:xfrm>
          </p:grpSpPr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321" y="1168346"/>
                <a:ext cx="1750237" cy="1043796"/>
              </a:xfrm>
              <a:prstGeom prst="rect">
                <a:avLst/>
              </a:prstGeom>
            </p:spPr>
          </p:pic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4674" y="116834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163" name="Straight Connector 162"/>
              <p:cNvCxnSpPr/>
              <p:nvPr/>
            </p:nvCxnSpPr>
            <p:spPr>
              <a:xfrm>
                <a:off x="1017917" y="2070339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1000664" y="2587924"/>
                <a:ext cx="3916393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4917057" y="2053087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66" name="Picture 16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7131" y="353641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167" name="Straight Connector 166"/>
              <p:cNvCxnSpPr/>
              <p:nvPr/>
            </p:nvCxnSpPr>
            <p:spPr>
              <a:xfrm flipH="1">
                <a:off x="2510558" y="2605176"/>
                <a:ext cx="14377" cy="1069675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3468" y="2195508"/>
                <a:ext cx="1839450" cy="784832"/>
              </a:xfrm>
              <a:prstGeom prst="rect">
                <a:avLst/>
              </a:prstGeom>
            </p:spPr>
          </p:pic>
        </p:grpSp>
        <p:grpSp>
          <p:nvGrpSpPr>
            <p:cNvPr id="132" name="Group 131"/>
            <p:cNvGrpSpPr/>
            <p:nvPr/>
          </p:nvGrpSpPr>
          <p:grpSpPr>
            <a:xfrm>
              <a:off x="908293" y="4270980"/>
              <a:ext cx="3432117" cy="1799141"/>
              <a:chOff x="760321" y="1168346"/>
              <a:chExt cx="5574590" cy="3411866"/>
            </a:xfrm>
          </p:grpSpPr>
          <p:pic>
            <p:nvPicPr>
              <p:cNvPr id="153" name="Picture 15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321" y="1168346"/>
                <a:ext cx="1750237" cy="1043796"/>
              </a:xfrm>
              <a:prstGeom prst="rect">
                <a:avLst/>
              </a:prstGeom>
            </p:spPr>
          </p:pic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4674" y="116834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155" name="Straight Connector 154"/>
              <p:cNvCxnSpPr/>
              <p:nvPr/>
            </p:nvCxnSpPr>
            <p:spPr>
              <a:xfrm>
                <a:off x="1017917" y="2070339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1000664" y="2587924"/>
                <a:ext cx="3916393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4917057" y="2053087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8" name="Picture 157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7131" y="353641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159" name="Straight Connector 158"/>
              <p:cNvCxnSpPr/>
              <p:nvPr/>
            </p:nvCxnSpPr>
            <p:spPr>
              <a:xfrm flipH="1">
                <a:off x="2510558" y="2605176"/>
                <a:ext cx="14377" cy="1069675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3468" y="2195508"/>
                <a:ext cx="1839450" cy="784832"/>
              </a:xfrm>
              <a:prstGeom prst="rect">
                <a:avLst/>
              </a:prstGeom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4379941" y="2424235"/>
              <a:ext cx="3432117" cy="1799141"/>
              <a:chOff x="760321" y="1168346"/>
              <a:chExt cx="5574590" cy="3411866"/>
            </a:xfrm>
          </p:grpSpPr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321" y="1168346"/>
                <a:ext cx="1750237" cy="1043796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4674" y="116834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147" name="Straight Connector 146"/>
              <p:cNvCxnSpPr/>
              <p:nvPr/>
            </p:nvCxnSpPr>
            <p:spPr>
              <a:xfrm>
                <a:off x="1017917" y="2070339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1000664" y="2587924"/>
                <a:ext cx="3916393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4917057" y="2053087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7131" y="353641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151" name="Straight Connector 150"/>
              <p:cNvCxnSpPr/>
              <p:nvPr/>
            </p:nvCxnSpPr>
            <p:spPr>
              <a:xfrm flipH="1">
                <a:off x="2510558" y="2605176"/>
                <a:ext cx="14377" cy="1069675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2" name="Picture 15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3468" y="2195508"/>
                <a:ext cx="1839450" cy="784832"/>
              </a:xfrm>
              <a:prstGeom prst="rect">
                <a:avLst/>
              </a:prstGeom>
            </p:spPr>
          </p:pic>
        </p:grpSp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3240" y="1723606"/>
              <a:ext cx="800477" cy="800477"/>
            </a:xfrm>
            <a:prstGeom prst="rect">
              <a:avLst/>
            </a:prstGeom>
          </p:spPr>
        </p:pic>
        <p:cxnSp>
          <p:nvCxnSpPr>
            <p:cNvPr id="135" name="Straight Connector 134"/>
            <p:cNvCxnSpPr/>
            <p:nvPr/>
          </p:nvCxnSpPr>
          <p:spPr>
            <a:xfrm>
              <a:off x="2239120" y="2208043"/>
              <a:ext cx="3244120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2239120" y="1926013"/>
              <a:ext cx="31749" cy="300064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723924" y="2425677"/>
              <a:ext cx="9595" cy="615211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5048" y="4685278"/>
              <a:ext cx="800477" cy="800477"/>
            </a:xfrm>
            <a:prstGeom prst="rect">
              <a:avLst/>
            </a:prstGeom>
          </p:spPr>
        </p:pic>
        <p:cxnSp>
          <p:nvCxnSpPr>
            <p:cNvPr id="139" name="Straight Connector 138"/>
            <p:cNvCxnSpPr/>
            <p:nvPr/>
          </p:nvCxnSpPr>
          <p:spPr>
            <a:xfrm>
              <a:off x="2239120" y="5310677"/>
              <a:ext cx="2305928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5172789" y="3304723"/>
              <a:ext cx="9595" cy="145721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2236243" y="5028644"/>
              <a:ext cx="31749" cy="300064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0403" y="3199133"/>
              <a:ext cx="800477" cy="800477"/>
            </a:xfrm>
            <a:prstGeom prst="rect">
              <a:avLst/>
            </a:prstGeom>
          </p:spPr>
        </p:pic>
        <p:cxnSp>
          <p:nvCxnSpPr>
            <p:cNvPr id="143" name="Straight Connector 142"/>
            <p:cNvCxnSpPr/>
            <p:nvPr/>
          </p:nvCxnSpPr>
          <p:spPr>
            <a:xfrm flipH="1">
              <a:off x="1571480" y="1959358"/>
              <a:ext cx="7847" cy="134536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H="1">
              <a:off x="2113899" y="3620156"/>
              <a:ext cx="14916" cy="129716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9" name="TextBox 168"/>
          <p:cNvSpPr txBox="1"/>
          <p:nvPr/>
        </p:nvSpPr>
        <p:spPr>
          <a:xfrm>
            <a:off x="1104003" y="1146380"/>
            <a:ext cx="1194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Source</a:t>
            </a:r>
            <a:endParaRPr lang="en-US" sz="2800" b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9088508" y="3973138"/>
            <a:ext cx="1908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Destination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450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Transfer between Two Remote Machines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1966824" cy="3110752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Physical</a:t>
              </a:r>
              <a:endParaRPr lang="en-US" sz="2800" b="1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Data Link</a:t>
              </a:r>
              <a:endParaRPr lang="en-US" sz="28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Network</a:t>
              </a:r>
              <a:endParaRPr lang="en-US" sz="28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smtClean="0"/>
                <a:t>Transport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Application</a:t>
              </a:r>
              <a:endParaRPr lang="en-US" sz="28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920378" y="1401245"/>
            <a:ext cx="2122098" cy="3049985"/>
            <a:chOff x="8609162" y="1739683"/>
            <a:chExt cx="3019246" cy="4329056"/>
          </a:xfrm>
        </p:grpSpPr>
        <p:sp>
          <p:nvSpPr>
            <p:cNvPr id="23" name="Rectangle 22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Physical</a:t>
              </a:r>
              <a:endParaRPr lang="en-US" sz="2800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Data Link</a:t>
              </a:r>
              <a:endParaRPr lang="en-US" sz="2800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Network</a:t>
              </a:r>
              <a:endParaRPr lang="en-US" sz="28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smtClean="0"/>
                <a:t>Transport</a:t>
              </a:r>
              <a:endParaRPr lang="en-US" sz="28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Application</a:t>
              </a:r>
              <a:endParaRPr lang="en-US" sz="2800" b="1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793520" y="3273987"/>
            <a:ext cx="1883435" cy="1067929"/>
            <a:chOff x="6587705" y="3383301"/>
            <a:chExt cx="2294626" cy="1381490"/>
          </a:xfrm>
        </p:grpSpPr>
        <p:sp>
          <p:nvSpPr>
            <p:cNvPr id="35" name="Rectangle 34"/>
            <p:cNvSpPr/>
            <p:nvPr/>
          </p:nvSpPr>
          <p:spPr>
            <a:xfrm>
              <a:off x="6587705" y="4074046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Physical</a:t>
              </a:r>
              <a:endParaRPr lang="en-US" sz="2800" b="1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587705" y="3383301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Data Link</a:t>
              </a:r>
              <a:endParaRPr lang="en-US" sz="28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296618" y="2722913"/>
            <a:ext cx="1795733" cy="1633341"/>
            <a:chOff x="3397369" y="2679867"/>
            <a:chExt cx="2294626" cy="2084924"/>
          </a:xfrm>
        </p:grpSpPr>
        <p:sp>
          <p:nvSpPr>
            <p:cNvPr id="43" name="Rectangle 42"/>
            <p:cNvSpPr/>
            <p:nvPr/>
          </p:nvSpPr>
          <p:spPr>
            <a:xfrm>
              <a:off x="3397369" y="4074046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Physical</a:t>
              </a:r>
              <a:endParaRPr lang="en-US" sz="2800" b="1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397369" y="3383301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Data Link</a:t>
              </a:r>
              <a:endParaRPr lang="en-US" sz="2800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97369" y="2679867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Network</a:t>
              </a:r>
              <a:endParaRPr lang="en-US" sz="2800" b="1" dirty="0"/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245" y="4562184"/>
            <a:ext cx="800477" cy="80047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134" y="4497804"/>
            <a:ext cx="1839450" cy="784832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599149" y="3288325"/>
            <a:ext cx="1883435" cy="1067929"/>
            <a:chOff x="6587705" y="3383301"/>
            <a:chExt cx="2294626" cy="1381490"/>
          </a:xfrm>
        </p:grpSpPr>
        <p:sp>
          <p:nvSpPr>
            <p:cNvPr id="50" name="Rectangle 49"/>
            <p:cNvSpPr/>
            <p:nvPr/>
          </p:nvSpPr>
          <p:spPr>
            <a:xfrm>
              <a:off x="6587705" y="4074046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Physical</a:t>
              </a:r>
              <a:endParaRPr lang="en-US" sz="2800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587705" y="3383301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Data Link</a:t>
              </a:r>
              <a:endParaRPr lang="en-US" sz="2800" b="1" dirty="0"/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505" y="4577829"/>
            <a:ext cx="1839450" cy="78483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620" y="4497804"/>
            <a:ext cx="1750237" cy="104379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5110" y="4497804"/>
            <a:ext cx="1750237" cy="1043796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1298738" y="6038491"/>
            <a:ext cx="2013805" cy="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53" idx="2"/>
          </p:cNvCxnSpPr>
          <p:nvPr/>
        </p:nvCxnSpPr>
        <p:spPr>
          <a:xfrm flipV="1">
            <a:off x="1298738" y="5541600"/>
            <a:ext cx="1" cy="47963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291147" y="5322649"/>
            <a:ext cx="0" cy="7158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4023674" y="5949303"/>
            <a:ext cx="2013805" cy="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023674" y="5216207"/>
            <a:ext cx="0" cy="7158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6016083" y="5233461"/>
            <a:ext cx="0" cy="7158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6345629" y="5932049"/>
            <a:ext cx="2013805" cy="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6345629" y="5216207"/>
            <a:ext cx="0" cy="698589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8338038" y="5216207"/>
            <a:ext cx="0" cy="7158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9070565" y="5995191"/>
            <a:ext cx="2075379" cy="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9091960" y="5233462"/>
            <a:ext cx="1" cy="805029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11124548" y="5362661"/>
            <a:ext cx="3527" cy="63253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Protocols at Different Layers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76378" y="1429132"/>
            <a:ext cx="3019246" cy="4329056"/>
            <a:chOff x="8609162" y="1739683"/>
            <a:chExt cx="3019246" cy="4329056"/>
          </a:xfrm>
        </p:grpSpPr>
        <p:sp>
          <p:nvSpPr>
            <p:cNvPr id="6" name="Rectangle 5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smtClean="0"/>
                <a:t>Physical</a:t>
              </a:r>
              <a:endParaRPr lang="en-US" sz="4000" b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Data Link</a:t>
              </a:r>
              <a:endParaRPr lang="en-US" sz="40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Network</a:t>
              </a:r>
              <a:endParaRPr lang="en-US" sz="4000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smtClean="0"/>
                <a:t>Transport</a:t>
              </a:r>
              <a:endParaRPr lang="en-US" sz="4000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Application</a:t>
              </a:r>
              <a:endParaRPr lang="en-US" sz="40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019909" y="4171837"/>
            <a:ext cx="6488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Ethernet, </a:t>
            </a:r>
            <a:r>
              <a:rPr lang="en-US" sz="3200" b="1" dirty="0" err="1" smtClean="0"/>
              <a:t>WiFi</a:t>
            </a:r>
            <a:r>
              <a:rPr lang="en-US" sz="3200" b="1" dirty="0" smtClean="0"/>
              <a:t>, Bluetooth, UMTS, LTE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019909" y="3293349"/>
            <a:ext cx="298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IPv4, IPv6, MPLS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019909" y="2410603"/>
            <a:ext cx="2516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TCP, UDP, RTP</a:t>
            </a:r>
            <a:endParaRPr lang="en-US" sz="3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019909" y="1569058"/>
            <a:ext cx="2967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HTTP, FTP, SMTP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1532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Management and Control </a:t>
            </a:r>
            <a:r>
              <a:rPr lang="mr-IN" dirty="0" smtClean="0"/>
              <a:t>–</a:t>
            </a:r>
            <a:r>
              <a:rPr lang="en-US" dirty="0" smtClean="0"/>
              <a:t> Cross Layer Protocols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76378" y="1429132"/>
            <a:ext cx="3019246" cy="4329056"/>
            <a:chOff x="8609162" y="1739683"/>
            <a:chExt cx="3019246" cy="4329056"/>
          </a:xfrm>
        </p:grpSpPr>
        <p:sp>
          <p:nvSpPr>
            <p:cNvPr id="6" name="Rectangle 5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smtClean="0"/>
                <a:t>Physical</a:t>
              </a:r>
              <a:endParaRPr lang="en-US" sz="4000" b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Data Link</a:t>
              </a:r>
              <a:endParaRPr lang="en-US" sz="40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Network</a:t>
              </a:r>
              <a:endParaRPr lang="en-US" sz="4000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smtClean="0"/>
                <a:t>Transport</a:t>
              </a:r>
              <a:endParaRPr lang="en-US" sz="4000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Application</a:t>
              </a:r>
              <a:endParaRPr lang="en-US" sz="40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019909" y="4171837"/>
            <a:ext cx="6488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Ethernet, </a:t>
            </a:r>
            <a:r>
              <a:rPr lang="en-US" sz="3200" b="1" dirty="0" err="1" smtClean="0"/>
              <a:t>WiFi</a:t>
            </a:r>
            <a:r>
              <a:rPr lang="en-US" sz="3200" b="1" dirty="0" smtClean="0"/>
              <a:t>, Bluetooth, UMTS, LTE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019909" y="3293349"/>
            <a:ext cx="298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IPv4, IPv6, MPLS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019909" y="2410603"/>
            <a:ext cx="2516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TCP, UDP, RTP</a:t>
            </a:r>
            <a:endParaRPr lang="en-US" sz="3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019909" y="1569058"/>
            <a:ext cx="2967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HTTP, FTP, SMTP</a:t>
            </a:r>
            <a:endParaRPr 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630328" y="1825828"/>
            <a:ext cx="907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</a:rPr>
              <a:t>DNS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30328" y="2702990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SNMP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30328" y="3549746"/>
            <a:ext cx="1989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ARP, DHCP</a:t>
            </a:r>
            <a:endParaRPr 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6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6583393" y="859537"/>
            <a:ext cx="4492924" cy="59984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Learn Computer Networks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104181" y="1446385"/>
            <a:ext cx="3019246" cy="4329056"/>
            <a:chOff x="8609162" y="1739683"/>
            <a:chExt cx="3019246" cy="4329056"/>
          </a:xfrm>
        </p:grpSpPr>
        <p:sp>
          <p:nvSpPr>
            <p:cNvPr id="6" name="Rectangle 5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smtClean="0"/>
                <a:t>Physical</a:t>
              </a:r>
              <a:endParaRPr lang="en-US" sz="4000" b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Data Link</a:t>
              </a:r>
              <a:endParaRPr lang="en-US" sz="40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Network</a:t>
              </a:r>
              <a:endParaRPr lang="en-US" sz="4000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Transport</a:t>
              </a:r>
              <a:endParaRPr lang="en-US" sz="4000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Application</a:t>
              </a:r>
              <a:endParaRPr lang="en-US" sz="40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398588" y="1438462"/>
            <a:ext cx="3019246" cy="4329056"/>
            <a:chOff x="8609162" y="1739683"/>
            <a:chExt cx="3019246" cy="4329056"/>
          </a:xfrm>
        </p:grpSpPr>
        <p:sp>
          <p:nvSpPr>
            <p:cNvPr id="19" name="Rectangle 18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smtClean="0"/>
                <a:t>Physical</a:t>
              </a:r>
              <a:endParaRPr lang="en-US" sz="4000" b="1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Data Link</a:t>
              </a:r>
              <a:endParaRPr lang="en-US" sz="4000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Network</a:t>
              </a:r>
              <a:endParaRPr lang="en-US" sz="40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Transport</a:t>
              </a:r>
              <a:endParaRPr lang="en-US" sz="4000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Application</a:t>
              </a:r>
              <a:endParaRPr lang="en-US" sz="4000" b="1" dirty="0"/>
            </a:p>
          </p:txBody>
        </p:sp>
      </p:grpSp>
      <p:sp>
        <p:nvSpPr>
          <p:cNvPr id="4" name="Down Arrow 3"/>
          <p:cNvSpPr/>
          <p:nvPr/>
        </p:nvSpPr>
        <p:spPr>
          <a:xfrm>
            <a:off x="10765766" y="1430539"/>
            <a:ext cx="879894" cy="4329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4451230" y="1430539"/>
            <a:ext cx="862642" cy="43449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2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 to Follow 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11191" y="1421209"/>
            <a:ext cx="3019246" cy="4329056"/>
            <a:chOff x="8609162" y="1739683"/>
            <a:chExt cx="3019246" cy="4329056"/>
          </a:xfrm>
        </p:grpSpPr>
        <p:sp>
          <p:nvSpPr>
            <p:cNvPr id="19" name="Rectangle 18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smtClean="0"/>
                <a:t>Physical</a:t>
              </a:r>
              <a:endParaRPr lang="en-US" sz="4000" b="1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Data Link</a:t>
              </a:r>
              <a:endParaRPr lang="en-US" sz="4000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Network</a:t>
              </a:r>
              <a:endParaRPr lang="en-US" sz="40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Transport</a:t>
              </a:r>
              <a:endParaRPr lang="en-US" sz="4000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Application</a:t>
              </a:r>
              <a:endParaRPr lang="en-US" sz="4000" b="1" dirty="0"/>
            </a:p>
          </p:txBody>
        </p:sp>
      </p:grpSp>
      <p:sp>
        <p:nvSpPr>
          <p:cNvPr id="4" name="Down Arrow 3"/>
          <p:cNvSpPr/>
          <p:nvPr/>
        </p:nvSpPr>
        <p:spPr>
          <a:xfrm>
            <a:off x="3778369" y="1413286"/>
            <a:ext cx="879894" cy="4329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4868" y="888982"/>
            <a:ext cx="4826799" cy="596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Course Instructor: </a:t>
            </a:r>
            <a:r>
              <a:rPr lang="en-US" dirty="0" err="1" smtClean="0"/>
              <a:t>Sandip</a:t>
            </a:r>
            <a:r>
              <a:rPr lang="en-US" dirty="0" smtClean="0"/>
              <a:t> Chakraborty 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://cse.iitkgp.ac.in/~sandipc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sandipc@cse.iitkgp.ernet.in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/>
              <a:t>Office: </a:t>
            </a:r>
            <a:r>
              <a:rPr lang="en-US" dirty="0" smtClean="0"/>
              <a:t>CSE-311, CSE Main Building </a:t>
            </a:r>
            <a:endParaRPr lang="en-US" b="1" dirty="0" smtClean="0"/>
          </a:p>
          <a:p>
            <a:pPr lvl="1"/>
            <a:r>
              <a:rPr lang="en-US" b="1" dirty="0" smtClean="0"/>
              <a:t>Office Hours: </a:t>
            </a:r>
            <a:r>
              <a:rPr lang="en-US" dirty="0" smtClean="0"/>
              <a:t>Tuesday (5:00 </a:t>
            </a:r>
            <a:r>
              <a:rPr lang="mr-IN" dirty="0" smtClean="0"/>
              <a:t>–</a:t>
            </a:r>
            <a:r>
              <a:rPr lang="en-US" dirty="0" smtClean="0"/>
              <a:t> 6:00 pm), </a:t>
            </a:r>
            <a:br>
              <a:rPr lang="en-US" dirty="0" smtClean="0"/>
            </a:br>
            <a:r>
              <a:rPr lang="en-US" dirty="0" smtClean="0"/>
              <a:t>others by appointment through email </a:t>
            </a:r>
            <a:endParaRPr lang="en-US" b="1" dirty="0" smtClean="0"/>
          </a:p>
          <a:p>
            <a:pPr lvl="1"/>
            <a:endParaRPr lang="en-US" dirty="0" smtClean="0"/>
          </a:p>
          <a:p>
            <a:r>
              <a:rPr lang="en-US" b="1" dirty="0" smtClean="0"/>
              <a:t>Teaching Assistant: </a:t>
            </a:r>
            <a:r>
              <a:rPr lang="en-US" dirty="0" err="1" smtClean="0"/>
              <a:t>Satadal</a:t>
            </a:r>
            <a:r>
              <a:rPr lang="en-US" dirty="0" smtClean="0"/>
              <a:t> </a:t>
            </a:r>
            <a:r>
              <a:rPr lang="en-US" dirty="0" err="1" smtClean="0"/>
              <a:t>Sengupta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satadal.sengupta@iitkgp.ac.in</a:t>
            </a:r>
            <a:endParaRPr lang="en-US" dirty="0" smtClean="0"/>
          </a:p>
          <a:p>
            <a:pPr lvl="1"/>
            <a:r>
              <a:rPr lang="en-US" b="1" dirty="0" smtClean="0"/>
              <a:t>Office: </a:t>
            </a:r>
            <a:r>
              <a:rPr lang="en-US" dirty="0" err="1" smtClean="0"/>
              <a:t>CNeRG</a:t>
            </a:r>
            <a:r>
              <a:rPr lang="en-US" dirty="0" smtClean="0"/>
              <a:t> Lab, CSE Main Building</a:t>
            </a:r>
          </a:p>
          <a:p>
            <a:pPr lvl="1"/>
            <a:r>
              <a:rPr lang="en-US" dirty="0" smtClean="0"/>
              <a:t>Meeting through email appointments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9885" y="975651"/>
            <a:ext cx="1696281" cy="2377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882" y="3758888"/>
            <a:ext cx="2322286" cy="23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 to Follow 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11191" y="1421209"/>
            <a:ext cx="3019246" cy="4329056"/>
            <a:chOff x="8609162" y="1739683"/>
            <a:chExt cx="3019246" cy="4329056"/>
          </a:xfrm>
        </p:grpSpPr>
        <p:sp>
          <p:nvSpPr>
            <p:cNvPr id="19" name="Rectangle 18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smtClean="0"/>
                <a:t>Physical</a:t>
              </a:r>
              <a:endParaRPr lang="en-US" sz="4000" b="1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Data Link</a:t>
              </a:r>
              <a:endParaRPr lang="en-US" sz="4000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Network</a:t>
              </a:r>
              <a:endParaRPr lang="en-US" sz="40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Transport</a:t>
              </a:r>
              <a:endParaRPr lang="en-US" sz="4000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Application</a:t>
              </a:r>
              <a:endParaRPr lang="en-US" sz="4000" b="1" dirty="0"/>
            </a:p>
          </p:txBody>
        </p:sp>
      </p:grpSp>
      <p:sp>
        <p:nvSpPr>
          <p:cNvPr id="11" name="Up Arrow 10"/>
          <p:cNvSpPr/>
          <p:nvPr/>
        </p:nvSpPr>
        <p:spPr>
          <a:xfrm>
            <a:off x="3657600" y="1421209"/>
            <a:ext cx="862642" cy="43449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05" y="1172502"/>
            <a:ext cx="3508799" cy="4886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366" y="1172502"/>
            <a:ext cx="3692113" cy="488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 to Follow (Online Books)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11191" y="1421209"/>
            <a:ext cx="3019246" cy="4329056"/>
            <a:chOff x="8609162" y="1739683"/>
            <a:chExt cx="3019246" cy="4329056"/>
          </a:xfrm>
        </p:grpSpPr>
        <p:sp>
          <p:nvSpPr>
            <p:cNvPr id="19" name="Rectangle 18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smtClean="0"/>
                <a:t>Physical</a:t>
              </a:r>
              <a:endParaRPr lang="en-US" sz="4000" b="1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Data Link</a:t>
              </a:r>
              <a:endParaRPr lang="en-US" sz="4000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Network</a:t>
              </a:r>
              <a:endParaRPr lang="en-US" sz="40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Transport</a:t>
              </a:r>
              <a:endParaRPr lang="en-US" sz="4000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Application</a:t>
              </a:r>
              <a:endParaRPr lang="en-US" sz="4000" b="1" dirty="0"/>
            </a:p>
          </p:txBody>
        </p:sp>
      </p:grpSp>
      <p:sp>
        <p:nvSpPr>
          <p:cNvPr id="11" name="Up Arrow 10"/>
          <p:cNvSpPr/>
          <p:nvPr/>
        </p:nvSpPr>
        <p:spPr>
          <a:xfrm>
            <a:off x="3657600" y="1421209"/>
            <a:ext cx="862642" cy="43449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05" y="1148629"/>
            <a:ext cx="3423608" cy="4617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855" y="1179701"/>
            <a:ext cx="3466472" cy="45864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3645" y="5969479"/>
            <a:ext cx="7529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linkClick r:id="rId4"/>
              </a:rPr>
              <a:t>http://</a:t>
            </a:r>
            <a:r>
              <a:rPr lang="en-US" sz="2400" b="1" dirty="0" smtClean="0">
                <a:hlinkClick r:id="rId4"/>
              </a:rPr>
              <a:t>www.redbooks.ibm.com/abstracts/gg243376.html</a:t>
            </a:r>
            <a:endParaRPr lang="en-US" sz="2400" b="1" dirty="0" smtClean="0"/>
          </a:p>
          <a:p>
            <a:r>
              <a:rPr lang="en-US" sz="2400" b="1" dirty="0">
                <a:hlinkClick r:id="rId5"/>
              </a:rPr>
              <a:t>http://www.tcpipguide.com</a:t>
            </a:r>
            <a:r>
              <a:rPr lang="en-US" sz="2400" b="1" dirty="0" smtClean="0">
                <a:hlinkClick r:id="rId5"/>
              </a:rPr>
              <a:t>/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953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Resources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597" y="859537"/>
            <a:ext cx="3812875" cy="2033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294" y="1043875"/>
            <a:ext cx="6698411" cy="4247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81" y="3167840"/>
            <a:ext cx="7108166" cy="31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4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class tests </a:t>
            </a:r>
          </a:p>
          <a:p>
            <a:pPr lvl="1"/>
            <a:r>
              <a:rPr lang="en-US" dirty="0" smtClean="0"/>
              <a:t>Average: 20%</a:t>
            </a:r>
          </a:p>
          <a:p>
            <a:pPr lvl="1"/>
            <a:endParaRPr lang="en-US" dirty="0"/>
          </a:p>
          <a:p>
            <a:r>
              <a:rPr lang="en-US" dirty="0" smtClean="0"/>
              <a:t>Mid semester Examination: 30%</a:t>
            </a:r>
          </a:p>
          <a:p>
            <a:endParaRPr lang="en-US" dirty="0"/>
          </a:p>
          <a:p>
            <a:r>
              <a:rPr lang="en-US" dirty="0" smtClean="0"/>
              <a:t>End-semester Examination: 50%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7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Website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http://cse.iitkgp.ac.in/~</a:t>
            </a:r>
            <a:r>
              <a:rPr lang="en-US" dirty="0" smtClean="0">
                <a:hlinkClick r:id="rId2"/>
              </a:rPr>
              <a:t>sandipc/Courses/CS_31006_Spring_2018.html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All course materials will be posted in the website </a:t>
            </a:r>
          </a:p>
          <a:p>
            <a:endParaRPr lang="en-US" dirty="0"/>
          </a:p>
          <a:p>
            <a:r>
              <a:rPr lang="en-US" dirty="0" smtClean="0"/>
              <a:t>We’ll set up a Piazza group </a:t>
            </a:r>
            <a:r>
              <a:rPr lang="mr-IN" dirty="0" smtClean="0"/>
              <a:t>–</a:t>
            </a:r>
            <a:r>
              <a:rPr lang="en-US" dirty="0" smtClean="0"/>
              <a:t> please use the group for any discussions</a:t>
            </a:r>
          </a:p>
          <a:p>
            <a:endParaRPr lang="en-US" dirty="0"/>
          </a:p>
          <a:p>
            <a:r>
              <a:rPr lang="en-US" dirty="0" smtClean="0"/>
              <a:t>Attendance: Institute policy will be followed </a:t>
            </a:r>
            <a:r>
              <a:rPr lang="mr-IN" dirty="0" smtClean="0"/>
              <a:t>–</a:t>
            </a:r>
            <a:r>
              <a:rPr lang="en-US" dirty="0" smtClean="0"/>
              <a:t> deregistration for low attendance</a:t>
            </a:r>
          </a:p>
          <a:p>
            <a:endParaRPr lang="en-US" dirty="0"/>
          </a:p>
          <a:p>
            <a:r>
              <a:rPr lang="en-US" dirty="0" smtClean="0"/>
              <a:t>Make the class live </a:t>
            </a:r>
            <a:r>
              <a:rPr lang="mr-IN" dirty="0" smtClean="0"/>
              <a:t>–</a:t>
            </a:r>
            <a:r>
              <a:rPr lang="en-US" dirty="0" smtClean="0"/>
              <a:t> no question is a stupid question !!!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Course Related </a:t>
            </a:r>
            <a:r>
              <a:rPr lang="en-US" dirty="0" err="1" smtClean="0"/>
              <a:t>Informations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2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https://</a:t>
            </a:r>
            <a:r>
              <a:rPr lang="en-US" b="1" dirty="0" smtClean="0">
                <a:hlinkClick r:id="rId2"/>
              </a:rPr>
              <a:t>www.youtube.com/watch?v=9hIQjrMHTv4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Computer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2430" y="1719846"/>
            <a:ext cx="8488392" cy="42441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5521" y="5964042"/>
            <a:ext cx="9153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linkClick r:id="rId4"/>
              </a:rPr>
              <a:t>https://</a:t>
            </a:r>
            <a:r>
              <a:rPr lang="en-US" sz="2800" b="1" dirty="0" smtClean="0">
                <a:hlinkClick r:id="rId4"/>
              </a:rPr>
              <a:t>www.internetsociety.org/internet/history-internet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29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how two computers in the Internet talk to each other </a:t>
            </a:r>
          </a:p>
          <a:p>
            <a:r>
              <a:rPr lang="en-US" dirty="0" smtClean="0"/>
              <a:t>Go through the basic functionalities of the computer networks </a:t>
            </a:r>
          </a:p>
          <a:p>
            <a:r>
              <a:rPr lang="en-US" dirty="0" smtClean="0"/>
              <a:t>Learn how to program the network </a:t>
            </a:r>
          </a:p>
          <a:p>
            <a:r>
              <a:rPr lang="en-US" dirty="0" smtClean="0"/>
              <a:t>Learn the future of the computer network </a:t>
            </a:r>
            <a:r>
              <a:rPr lang="mr-IN" dirty="0" smtClean="0"/>
              <a:t>–</a:t>
            </a:r>
            <a:r>
              <a:rPr lang="en-US" dirty="0" smtClean="0"/>
              <a:t> Do we need any further changes in the design?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of the Course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88160" y="3743865"/>
            <a:ext cx="3835599" cy="25189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Functionalities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7705169" y="3674442"/>
            <a:ext cx="3835599" cy="25189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Protocols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4030864" y="4244471"/>
            <a:ext cx="4267200" cy="13788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Network Architecture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525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 way to visualize how two remote computers talk to each other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 is Network Architecture? 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84028" y="1552754"/>
            <a:ext cx="6377557" cy="5305246"/>
            <a:chOff x="3284028" y="1552754"/>
            <a:chExt cx="6377557" cy="530524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5920" y="5244972"/>
              <a:ext cx="5756874" cy="16130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2" name="Rounded Rectangle 11"/>
            <p:cNvSpPr/>
            <p:nvPr/>
          </p:nvSpPr>
          <p:spPr>
            <a:xfrm>
              <a:off x="3284028" y="3623095"/>
              <a:ext cx="6377557" cy="179429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b="1" dirty="0" smtClean="0"/>
                <a:t>Network Protocol Stack</a:t>
              </a:r>
              <a:endParaRPr lang="en-US" sz="44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50898" y="1552754"/>
              <a:ext cx="4968815" cy="207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9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 is Network Architecture?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21" y="3290445"/>
            <a:ext cx="1750237" cy="1043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674" y="3290445"/>
            <a:ext cx="1750237" cy="104379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017917" y="4192438"/>
            <a:ext cx="0" cy="53483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00664" y="4710023"/>
            <a:ext cx="3916393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917057" y="4175186"/>
            <a:ext cx="0" cy="53483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668" y="1992900"/>
            <a:ext cx="4360936" cy="44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8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 is Network Architecture?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21" y="3290445"/>
            <a:ext cx="1750237" cy="1043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674" y="3290445"/>
            <a:ext cx="1750237" cy="104379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17917" y="4192438"/>
            <a:ext cx="0" cy="53483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00664" y="4710023"/>
            <a:ext cx="3916393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917057" y="4175186"/>
            <a:ext cx="0" cy="53483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591909" y="5451894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mtClean="0"/>
              <a:t>Physical</a:t>
            </a:r>
            <a:endParaRPr lang="en-US" sz="4000" b="1"/>
          </a:p>
        </p:txBody>
      </p:sp>
      <p:sp>
        <p:nvSpPr>
          <p:cNvPr id="14" name="TextBox 13"/>
          <p:cNvSpPr txBox="1"/>
          <p:nvPr/>
        </p:nvSpPr>
        <p:spPr>
          <a:xfrm>
            <a:off x="552091" y="5243993"/>
            <a:ext cx="7159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Requirement: Convert digital data to analog signal and vice versa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0709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 is Network Architecture?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21" y="1168346"/>
            <a:ext cx="1750237" cy="1043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674" y="1168346"/>
            <a:ext cx="1750237" cy="104379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017917" y="2070339"/>
            <a:ext cx="0" cy="53483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00664" y="2587924"/>
            <a:ext cx="3916393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917057" y="2053087"/>
            <a:ext cx="0" cy="53483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131" y="3536416"/>
            <a:ext cx="1750237" cy="104379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2510558" y="2605176"/>
            <a:ext cx="14377" cy="106967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867" y="1168346"/>
            <a:ext cx="5635287" cy="37568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468" y="2195508"/>
            <a:ext cx="1839450" cy="7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2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 is Network Architecture?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591909" y="5451894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mtClean="0"/>
              <a:t>Physical</a:t>
            </a:r>
            <a:endParaRPr lang="en-US" sz="4000" b="1"/>
          </a:p>
        </p:txBody>
      </p:sp>
      <p:sp>
        <p:nvSpPr>
          <p:cNvPr id="14" name="TextBox 13"/>
          <p:cNvSpPr txBox="1"/>
          <p:nvPr/>
        </p:nvSpPr>
        <p:spPr>
          <a:xfrm>
            <a:off x="552091" y="5243993"/>
            <a:ext cx="7159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Requirement: Ensure proper scheduling in media access</a:t>
            </a:r>
            <a:endParaRPr lang="en-US" sz="28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21" y="1168346"/>
            <a:ext cx="1750237" cy="10437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674" y="1168346"/>
            <a:ext cx="1750237" cy="104379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17917" y="2070339"/>
            <a:ext cx="0" cy="53483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00664" y="2587924"/>
            <a:ext cx="3916393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917057" y="2053087"/>
            <a:ext cx="0" cy="53483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131" y="3536416"/>
            <a:ext cx="1750237" cy="104379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>
            <a:off x="2510558" y="2605176"/>
            <a:ext cx="14377" cy="106967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468" y="2195508"/>
            <a:ext cx="1839450" cy="78483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591909" y="4589252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Data Link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16392" y="2980340"/>
            <a:ext cx="1785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L2 Switch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82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 is Network Architecture? 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60321" y="1168346"/>
            <a:ext cx="7051737" cy="4901775"/>
            <a:chOff x="760321" y="1168346"/>
            <a:chExt cx="7051737" cy="4901775"/>
          </a:xfrm>
        </p:grpSpPr>
        <p:grpSp>
          <p:nvGrpSpPr>
            <p:cNvPr id="2" name="Group 1"/>
            <p:cNvGrpSpPr/>
            <p:nvPr/>
          </p:nvGrpSpPr>
          <p:grpSpPr>
            <a:xfrm>
              <a:off x="760321" y="1168346"/>
              <a:ext cx="3432117" cy="1799141"/>
              <a:chOff x="760321" y="1168346"/>
              <a:chExt cx="5574590" cy="341186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321" y="1168346"/>
                <a:ext cx="1750237" cy="1043796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4674" y="116834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6" name="Straight Connector 5"/>
              <p:cNvCxnSpPr/>
              <p:nvPr/>
            </p:nvCxnSpPr>
            <p:spPr>
              <a:xfrm>
                <a:off x="1017917" y="2070339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000664" y="2587924"/>
                <a:ext cx="3916393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917057" y="2053087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7131" y="353641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11" name="Straight Connector 10"/>
              <p:cNvCxnSpPr/>
              <p:nvPr/>
            </p:nvCxnSpPr>
            <p:spPr>
              <a:xfrm flipH="1">
                <a:off x="2510558" y="2605176"/>
                <a:ext cx="14377" cy="1069675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3468" y="2195508"/>
                <a:ext cx="1839450" cy="784832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908293" y="4270980"/>
              <a:ext cx="3432117" cy="1799141"/>
              <a:chOff x="760321" y="1168346"/>
              <a:chExt cx="5574590" cy="3411866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321" y="1168346"/>
                <a:ext cx="1750237" cy="1043796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4674" y="116834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18" name="Straight Connector 17"/>
              <p:cNvCxnSpPr/>
              <p:nvPr/>
            </p:nvCxnSpPr>
            <p:spPr>
              <a:xfrm>
                <a:off x="1017917" y="2070339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000664" y="2587924"/>
                <a:ext cx="3916393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917057" y="2053087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7131" y="353641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22" name="Straight Connector 21"/>
              <p:cNvCxnSpPr/>
              <p:nvPr/>
            </p:nvCxnSpPr>
            <p:spPr>
              <a:xfrm flipH="1">
                <a:off x="2510558" y="2605176"/>
                <a:ext cx="14377" cy="1069675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3468" y="2195508"/>
                <a:ext cx="1839450" cy="784832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4379941" y="2424235"/>
              <a:ext cx="3432117" cy="1799141"/>
              <a:chOff x="760321" y="1168346"/>
              <a:chExt cx="5574590" cy="3411866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321" y="1168346"/>
                <a:ext cx="1750237" cy="1043796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4674" y="116834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27" name="Straight Connector 26"/>
              <p:cNvCxnSpPr/>
              <p:nvPr/>
            </p:nvCxnSpPr>
            <p:spPr>
              <a:xfrm>
                <a:off x="1017917" y="2070339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000664" y="2587924"/>
                <a:ext cx="3916393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917057" y="2053087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7131" y="353641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31" name="Straight Connector 30"/>
              <p:cNvCxnSpPr/>
              <p:nvPr/>
            </p:nvCxnSpPr>
            <p:spPr>
              <a:xfrm flipH="1">
                <a:off x="2510558" y="2605176"/>
                <a:ext cx="14377" cy="1069675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3468" y="2195508"/>
                <a:ext cx="1839450" cy="784832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3240" y="1723606"/>
              <a:ext cx="800477" cy="800477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2239120" y="2208043"/>
              <a:ext cx="3244120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239120" y="1926013"/>
              <a:ext cx="31749" cy="300064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723924" y="2425677"/>
              <a:ext cx="9595" cy="615211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5048" y="4685278"/>
              <a:ext cx="800477" cy="800477"/>
            </a:xfrm>
            <a:prstGeom prst="rect">
              <a:avLst/>
            </a:prstGeom>
          </p:spPr>
        </p:pic>
        <p:cxnSp>
          <p:nvCxnSpPr>
            <p:cNvPr id="41" name="Straight Connector 40"/>
            <p:cNvCxnSpPr/>
            <p:nvPr/>
          </p:nvCxnSpPr>
          <p:spPr>
            <a:xfrm>
              <a:off x="2239120" y="5310677"/>
              <a:ext cx="2305928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172789" y="3304723"/>
              <a:ext cx="9595" cy="145721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236243" y="5028644"/>
              <a:ext cx="31749" cy="300064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0403" y="3199133"/>
              <a:ext cx="800477" cy="800477"/>
            </a:xfrm>
            <a:prstGeom prst="rect">
              <a:avLst/>
            </a:prstGeom>
          </p:spPr>
        </p:pic>
        <p:cxnSp>
          <p:nvCxnSpPr>
            <p:cNvPr id="47" name="Straight Connector 46"/>
            <p:cNvCxnSpPr/>
            <p:nvPr/>
          </p:nvCxnSpPr>
          <p:spPr>
            <a:xfrm flipH="1">
              <a:off x="1571480" y="1959358"/>
              <a:ext cx="7847" cy="134536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2113899" y="3620156"/>
              <a:ext cx="14916" cy="129716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619" y="3116950"/>
            <a:ext cx="4842783" cy="37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4401</TotalTime>
  <Words>503</Words>
  <Application>Microsoft Macintosh PowerPoint</Application>
  <PresentationFormat>Widescreen</PresentationFormat>
  <Paragraphs>150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 Rounded MT Bold</vt:lpstr>
      <vt:lpstr>Calibri</vt:lpstr>
      <vt:lpstr>Mangal</vt:lpstr>
      <vt:lpstr>Arial</vt:lpstr>
      <vt:lpstr>Arial Narrow</vt:lpstr>
      <vt:lpstr>Office Theme</vt:lpstr>
      <vt:lpstr>CS 31006: Computer Networks</vt:lpstr>
      <vt:lpstr>Who’s Who</vt:lpstr>
      <vt:lpstr>Objectives of the Course </vt:lpstr>
      <vt:lpstr>So, What is Network Architecture? </vt:lpstr>
      <vt:lpstr>So, What is Network Architecture? </vt:lpstr>
      <vt:lpstr>So, What is Network Architecture? </vt:lpstr>
      <vt:lpstr>So, What is Network Architecture? </vt:lpstr>
      <vt:lpstr>So, What is Network Architecture? </vt:lpstr>
      <vt:lpstr>So, What is Network Architecture? </vt:lpstr>
      <vt:lpstr>So, What is Network Architecture? </vt:lpstr>
      <vt:lpstr>So, What is Network Architecture? </vt:lpstr>
      <vt:lpstr>So, What is Network Architecture? </vt:lpstr>
      <vt:lpstr>So, What is Network Architecture? </vt:lpstr>
      <vt:lpstr>Data Transfer between Two Remote Machines</vt:lpstr>
      <vt:lpstr>Data Transfer between Two Remote Machines</vt:lpstr>
      <vt:lpstr>Protocols at Different Layers</vt:lpstr>
      <vt:lpstr>Network Management and Control – Cross Layer Protocols</vt:lpstr>
      <vt:lpstr>Two Ways to Learn Computer Networks</vt:lpstr>
      <vt:lpstr>Books to Follow …</vt:lpstr>
      <vt:lpstr>Books to Follow …</vt:lpstr>
      <vt:lpstr>Books to Follow (Online Books)…</vt:lpstr>
      <vt:lpstr>Internet Resources</vt:lpstr>
      <vt:lpstr>Course Evaluations</vt:lpstr>
      <vt:lpstr>Other Course Related Informations</vt:lpstr>
      <vt:lpstr>History of Computer Networks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108</cp:revision>
  <dcterms:created xsi:type="dcterms:W3CDTF">2017-09-14T08:48:41Z</dcterms:created>
  <dcterms:modified xsi:type="dcterms:W3CDTF">2018-01-08T04:28:19Z</dcterms:modified>
</cp:coreProperties>
</file>